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74" y="5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t>11/10/2018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22550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t>11/10/2018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202260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t>11/10/2018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30273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t>11/10/2018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3694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1DDF5D5-9FFB-4CE5-A7C9-C6045A16954B}" type="datetimeFigureOut">
              <a:rPr lang="pt-BR" smtClean="0"/>
              <a:t>11/10/2018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105455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1DDF5D5-9FFB-4CE5-A7C9-C6045A16954B}" type="datetimeFigureOut">
              <a:rPr lang="pt-BR" smtClean="0"/>
              <a:t>11/10/2018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349626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1DDF5D5-9FFB-4CE5-A7C9-C6045A16954B}" type="datetimeFigureOut">
              <a:rPr lang="pt-BR" smtClean="0"/>
              <a:t>11/10/2018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397375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1DDF5D5-9FFB-4CE5-A7C9-C6045A16954B}" type="datetimeFigureOut">
              <a:rPr lang="pt-BR" smtClean="0"/>
              <a:t>11/10/2018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50343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1DDF5D5-9FFB-4CE5-A7C9-C6045A16954B}" type="datetimeFigureOut">
              <a:rPr lang="pt-BR" smtClean="0"/>
              <a:t>11/10/2018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100216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1DDF5D5-9FFB-4CE5-A7C9-C6045A16954B}" type="datetimeFigureOut">
              <a:rPr lang="pt-BR" smtClean="0"/>
              <a:t>11/10/2018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362259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1DDF5D5-9FFB-4CE5-A7C9-C6045A16954B}" type="datetimeFigureOut">
              <a:rPr lang="pt-BR" smtClean="0"/>
              <a:t>11/10/2018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EFB35-E9CA-4611-8975-8F5CA231EF38}" type="slidenum">
              <a:rPr lang="pt-BR" smtClean="0"/>
              <a:t>‹nº›</a:t>
            </a:fld>
            <a:endParaRPr lang="pt-BR"/>
          </a:p>
        </p:txBody>
      </p:sp>
    </p:spTree>
    <p:extLst>
      <p:ext uri="{BB962C8B-B14F-4D97-AF65-F5344CB8AC3E}">
        <p14:creationId xmlns:p14="http://schemas.microsoft.com/office/powerpoint/2010/main" val="103879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DF5D5-9FFB-4CE5-A7C9-C6045A16954B}" type="datetimeFigureOut">
              <a:rPr lang="pt-BR" smtClean="0"/>
              <a:t>11/10/2018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FB35-E9CA-4611-8975-8F5CA231EF38}" type="slidenum">
              <a:rPr lang="pt-BR" smtClean="0"/>
              <a:t>‹nº›</a:t>
            </a:fld>
            <a:endParaRPr lang="pt-BR"/>
          </a:p>
        </p:txBody>
      </p:sp>
    </p:spTree>
    <p:extLst>
      <p:ext uri="{BB962C8B-B14F-4D97-AF65-F5344CB8AC3E}">
        <p14:creationId xmlns:p14="http://schemas.microsoft.com/office/powerpoint/2010/main" val="380157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Picture 10" descr="D:\Clientes_Atuais\AIDA\2018\2_Eventos_banners\5_maio\15_05_2018_aida_ansp_semana_educação_financeira\fundo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137"/>
            <a:ext cx="9144000" cy="6855677"/>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627784" y="2924944"/>
            <a:ext cx="6304042" cy="1477328"/>
          </a:xfrm>
          <a:prstGeom prst="rect">
            <a:avLst/>
          </a:prstGeom>
          <a:noFill/>
        </p:spPr>
        <p:txBody>
          <a:bodyPr wrap="square" rtlCol="0">
            <a:spAutoFit/>
          </a:bodyPr>
          <a:lstStyle/>
          <a:p>
            <a:r>
              <a:rPr lang="en-US" sz="2400" dirty="0">
                <a:latin typeface="Leelawadee"/>
              </a:rPr>
              <a:t>Once again about Mariana and the </a:t>
            </a:r>
            <a:r>
              <a:rPr lang="en-US" sz="2400" dirty="0" smtClean="0">
                <a:latin typeface="Leelawadee"/>
              </a:rPr>
              <a:t>future</a:t>
            </a:r>
          </a:p>
          <a:p>
            <a:r>
              <a:rPr lang="en-US" sz="2400" dirty="0" smtClean="0">
                <a:latin typeface="Leelawadee"/>
              </a:rPr>
              <a:t> </a:t>
            </a:r>
            <a:r>
              <a:rPr lang="en-US" sz="2400" dirty="0">
                <a:latin typeface="Leelawadee"/>
              </a:rPr>
              <a:t>environment mandatory Insurance</a:t>
            </a:r>
            <a:endParaRPr lang="pt-BR" sz="2400" dirty="0">
              <a:latin typeface="Leelawadee"/>
            </a:endParaRPr>
          </a:p>
          <a:p>
            <a:r>
              <a:rPr lang="en-GB" sz="2400" dirty="0">
                <a:latin typeface="Leelawadee"/>
              </a:rPr>
              <a:t> </a:t>
            </a:r>
            <a:endParaRPr lang="pt-BR" sz="2400" dirty="0">
              <a:latin typeface="Leelawadee"/>
            </a:endParaRPr>
          </a:p>
          <a:p>
            <a:endParaRPr lang="pt-BR" dirty="0"/>
          </a:p>
        </p:txBody>
      </p:sp>
      <p:sp>
        <p:nvSpPr>
          <p:cNvPr id="6" name="CaixaDeTexto 5"/>
          <p:cNvSpPr txBox="1"/>
          <p:nvPr/>
        </p:nvSpPr>
        <p:spPr>
          <a:xfrm>
            <a:off x="5508104" y="5085184"/>
            <a:ext cx="1336859" cy="307777"/>
          </a:xfrm>
          <a:prstGeom prst="rect">
            <a:avLst/>
          </a:prstGeom>
          <a:noFill/>
        </p:spPr>
        <p:txBody>
          <a:bodyPr wrap="square" rtlCol="0">
            <a:spAutoFit/>
          </a:bodyPr>
          <a:lstStyle/>
          <a:p>
            <a:r>
              <a:rPr lang="pt-BR" sz="1400" b="1" dirty="0" smtClean="0"/>
              <a:t>Gloria Faria</a:t>
            </a:r>
            <a:endParaRPr lang="pt-BR" sz="1400" b="1" dirty="0"/>
          </a:p>
        </p:txBody>
      </p:sp>
    </p:spTree>
    <p:extLst>
      <p:ext uri="{BB962C8B-B14F-4D97-AF65-F5344CB8AC3E}">
        <p14:creationId xmlns:p14="http://schemas.microsoft.com/office/powerpoint/2010/main" val="373688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rlos.reis\Desktop\desastre Mari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304" y="980728"/>
            <a:ext cx="6211391" cy="38884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223627" y="5229200"/>
            <a:ext cx="6696744" cy="738664"/>
          </a:xfrm>
          <a:prstGeom prst="rect">
            <a:avLst/>
          </a:prstGeom>
          <a:noFill/>
        </p:spPr>
        <p:txBody>
          <a:bodyPr wrap="square" rtlCol="0">
            <a:spAutoFit/>
          </a:bodyPr>
          <a:lstStyle/>
          <a:p>
            <a:pPr algn="just"/>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On 5 November, the biggest environmental disaster in the History of Brazil took place. The </a:t>
            </a:r>
            <a:r>
              <a:rPr lang="en-US" sz="1400" dirty="0" err="1" smtClean="0">
                <a:solidFill>
                  <a:schemeClr val="tx1">
                    <a:lumMod val="75000"/>
                    <a:lumOff val="25000"/>
                  </a:schemeClr>
                </a:solidFill>
                <a:latin typeface="Leelawadee" panose="020B0502040204020203" pitchFamily="34" charset="-34"/>
                <a:cs typeface="Leelawadee" panose="020B0502040204020203" pitchFamily="34" charset="-34"/>
              </a:rPr>
              <a:t>Fundão</a:t>
            </a: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 Dam failed leaving behind a trail of mud from the district of Bento Rodrigues, in Mariana, Center area of Minas </a:t>
            </a:r>
            <a:r>
              <a:rPr lang="en-US" sz="1400" dirty="0" err="1" smtClean="0">
                <a:solidFill>
                  <a:schemeClr val="tx1">
                    <a:lumMod val="75000"/>
                    <a:lumOff val="25000"/>
                  </a:schemeClr>
                </a:solidFill>
                <a:latin typeface="Leelawadee" panose="020B0502040204020203" pitchFamily="34" charset="-34"/>
                <a:cs typeface="Leelawadee" panose="020B0502040204020203" pitchFamily="34" charset="-34"/>
              </a:rPr>
              <a:t>Gerais</a:t>
            </a: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 as far as to the ocean.</a:t>
            </a:r>
            <a:endParaRPr lang="en-US" sz="1400" dirty="0">
              <a:solidFill>
                <a:schemeClr val="tx1">
                  <a:lumMod val="75000"/>
                  <a:lumOff val="25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75924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107" y="1600200"/>
            <a:ext cx="7229785" cy="4525963"/>
          </a:xfrm>
        </p:spPr>
      </p:pic>
      <p:pic>
        <p:nvPicPr>
          <p:cNvPr id="4" name="Picture 3" descr="D:\Clientes_Atuais\AIDA\2018\2_Eventos_banners\5_maio\15_05_2018_aida_ansp_semana_educação_financeira\fundo banne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517207"/>
            <a:ext cx="3846320" cy="381265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8" name="CaixaDeTexto 7"/>
          <p:cNvSpPr txBox="1"/>
          <p:nvPr/>
        </p:nvSpPr>
        <p:spPr>
          <a:xfrm>
            <a:off x="280483" y="1838483"/>
            <a:ext cx="4108668" cy="3385542"/>
          </a:xfrm>
          <a:prstGeom prst="rect">
            <a:avLst/>
          </a:prstGeom>
          <a:noFill/>
        </p:spPr>
        <p:txBody>
          <a:bodyPr wrap="square" rtlCol="0">
            <a:spAutoFit/>
          </a:bodyPr>
          <a:lstStyle/>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The iron waste arrived at the Rio </a:t>
            </a:r>
            <a:r>
              <a:rPr lang="en-US" sz="1400" dirty="0" err="1" smtClean="0">
                <a:solidFill>
                  <a:schemeClr val="tx1">
                    <a:lumMod val="75000"/>
                    <a:lumOff val="25000"/>
                  </a:schemeClr>
                </a:solidFill>
                <a:latin typeface="Leelawadee" panose="020B0502040204020203" pitchFamily="34" charset="-34"/>
                <a:cs typeface="Leelawadee" panose="020B0502040204020203" pitchFamily="34" charset="-34"/>
              </a:rPr>
              <a:t>Doce</a:t>
            </a: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 affecting more than 40 cities, devastating the land through its path in </a:t>
            </a:r>
            <a:r>
              <a:rPr lang="en-US" sz="1400" dirty="0" err="1" smtClean="0">
                <a:solidFill>
                  <a:schemeClr val="tx1">
                    <a:lumMod val="75000"/>
                    <a:lumOff val="25000"/>
                  </a:schemeClr>
                </a:solidFill>
                <a:latin typeface="Leelawadee" panose="020B0502040204020203" pitchFamily="34" charset="-34"/>
                <a:cs typeface="Leelawadee" panose="020B0502040204020203" pitchFamily="34" charset="-34"/>
              </a:rPr>
              <a:t>Espírito</a:t>
            </a: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 Santo and changing the lives of thousands of people.</a:t>
            </a:r>
          </a:p>
          <a:p>
            <a:pPr algn="just">
              <a:buClr>
                <a:srgbClr val="C00000"/>
              </a:buClr>
            </a:pPr>
            <a:endParaRPr lang="en-US"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To date the number of fatal direct and indirect  victims from this tragedy has not been closed. The collapse affected the economy of the entire region causing damages of all kinds.</a:t>
            </a: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Wingdings" panose="05000000000000000000" pitchFamily="2" charset="2"/>
              <a:buChar char="ü"/>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endParaRPr lang="pt-BR" dirty="0"/>
          </a:p>
        </p:txBody>
      </p:sp>
    </p:spTree>
    <p:extLst>
      <p:ext uri="{BB962C8B-B14F-4D97-AF65-F5344CB8AC3E}">
        <p14:creationId xmlns:p14="http://schemas.microsoft.com/office/powerpoint/2010/main" val="382968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6"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7"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Ações Judiciais</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sp>
        <p:nvSpPr>
          <p:cNvPr id="8" name="CaixaDeTexto 7"/>
          <p:cNvSpPr txBox="1"/>
          <p:nvPr/>
        </p:nvSpPr>
        <p:spPr>
          <a:xfrm>
            <a:off x="453794" y="1838484"/>
            <a:ext cx="4108668" cy="4278094"/>
          </a:xfrm>
          <a:prstGeom prst="rect">
            <a:avLst/>
          </a:prstGeom>
          <a:noFill/>
        </p:spPr>
        <p:txBody>
          <a:bodyPr wrap="square" rtlCol="0">
            <a:spAutoFit/>
          </a:bodyPr>
          <a:lstStyle/>
          <a:p>
            <a:pPr algn="just">
              <a:buClr>
                <a:srgbClr val="C00000"/>
              </a:buClr>
            </a:pPr>
            <a:r>
              <a:rPr lang="en-US" sz="1400" b="1" dirty="0" smtClean="0">
                <a:solidFill>
                  <a:schemeClr val="tx1">
                    <a:lumMod val="75000"/>
                    <a:lumOff val="25000"/>
                  </a:schemeClr>
                </a:solidFill>
                <a:latin typeface="Leelawadee" panose="020B0502040204020203" pitchFamily="34" charset="-34"/>
                <a:cs typeface="Leelawadee" panose="020B0502040204020203" pitchFamily="34" charset="-34"/>
              </a:rPr>
              <a:t>Criminal Lawsuit</a:t>
            </a:r>
          </a:p>
          <a:p>
            <a:pPr indent="-285750" algn="just">
              <a:buClr>
                <a:srgbClr val="C00000"/>
              </a:buClr>
              <a:buFont typeface="Wingdings" panose="05000000000000000000" pitchFamily="2" charset="2"/>
              <a:buChar char="ü"/>
            </a:pPr>
            <a:endParaRPr lang="en-US"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Arial" panose="020B0604020202020204" pitchFamily="34" charset="0"/>
              <a:buChar char="•"/>
            </a:pP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On 18 </a:t>
            </a:r>
            <a:r>
              <a:rPr lang="en-US" sz="1200" dirty="0" err="1" smtClean="0">
                <a:solidFill>
                  <a:schemeClr val="tx1">
                    <a:lumMod val="75000"/>
                    <a:lumOff val="25000"/>
                  </a:schemeClr>
                </a:solidFill>
                <a:latin typeface="Leelawadee" panose="020B0502040204020203" pitchFamily="34" charset="-34"/>
                <a:cs typeface="Leelawadee" panose="020B0502040204020203" pitchFamily="34" charset="-34"/>
              </a:rPr>
              <a:t>november</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2016, </a:t>
            </a:r>
            <a:r>
              <a:rPr lang="en-US" sz="1200" dirty="0" err="1" smtClean="0">
                <a:solidFill>
                  <a:schemeClr val="tx1">
                    <a:lumMod val="75000"/>
                    <a:lumOff val="25000"/>
                  </a:schemeClr>
                </a:solidFill>
                <a:latin typeface="Leelawadee" panose="020B0502040204020203" pitchFamily="34" charset="-34"/>
                <a:cs typeface="Leelawadee" panose="020B0502040204020203" pitchFamily="34" charset="-34"/>
              </a:rPr>
              <a:t>Samarco</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its controllers and 22 people became defendants in a criminal lawsuit investigating 19 deaths classified as homicides.</a:t>
            </a:r>
          </a:p>
          <a:p>
            <a:pPr marL="285750" indent="-285750" algn="just">
              <a:buClr>
                <a:srgbClr val="C00000"/>
              </a:buClr>
              <a:buFont typeface="Arial" panose="020B0604020202020204" pitchFamily="34" charset="0"/>
              <a:buChar char="•"/>
            </a:pPr>
            <a:endParaRPr lang="en-US" sz="12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n-US" sz="1200" b="1" dirty="0" smtClean="0">
                <a:solidFill>
                  <a:schemeClr val="tx1">
                    <a:lumMod val="75000"/>
                    <a:lumOff val="25000"/>
                  </a:schemeClr>
                </a:solidFill>
                <a:latin typeface="Leelawadee" panose="020B0502040204020203" pitchFamily="34" charset="-34"/>
                <a:cs typeface="Leelawadee" panose="020B0502040204020203" pitchFamily="34" charset="-34"/>
              </a:rPr>
              <a:t>Environmental Lawsuit</a:t>
            </a:r>
          </a:p>
          <a:p>
            <a:pPr marL="285750" indent="-285750" algn="just">
              <a:buClr>
                <a:srgbClr val="C00000"/>
              </a:buClr>
              <a:buFont typeface="Arial" panose="020B0604020202020204" pitchFamily="34" charset="0"/>
              <a:buChar char="•"/>
            </a:pPr>
            <a:endParaRPr lang="en-US" sz="1200" b="1"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Arial" panose="020B0604020202020204" pitchFamily="34" charset="0"/>
              <a:buChar char="•"/>
            </a:pP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The environmental lawsuit filed due to this tragedy is valued in </a:t>
            </a:r>
            <a:r>
              <a:rPr lang="en-US" sz="1200" b="1" dirty="0" smtClean="0">
                <a:solidFill>
                  <a:schemeClr val="tx1">
                    <a:lumMod val="75000"/>
                    <a:lumOff val="25000"/>
                  </a:schemeClr>
                </a:solidFill>
                <a:latin typeface="Leelawadee" panose="020B0502040204020203" pitchFamily="34" charset="-34"/>
                <a:cs typeface="Leelawadee" panose="020B0502040204020203" pitchFamily="34" charset="-34"/>
              </a:rPr>
              <a:t>R$ 155 billion</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a:t>
            </a:r>
          </a:p>
          <a:p>
            <a:pPr marL="285750" indent="-285750" algn="just">
              <a:buClr>
                <a:srgbClr val="C00000"/>
              </a:buClr>
              <a:buFont typeface="Arial" panose="020B0604020202020204" pitchFamily="34" charset="0"/>
              <a:buChar char="•"/>
            </a:pP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The Public Civil Action filed by the Union, by the governments of Minas </a:t>
            </a:r>
            <a:r>
              <a:rPr lang="en-US" sz="1200" dirty="0" err="1" smtClean="0">
                <a:solidFill>
                  <a:schemeClr val="tx1">
                    <a:lumMod val="75000"/>
                    <a:lumOff val="25000"/>
                  </a:schemeClr>
                </a:solidFill>
                <a:latin typeface="Leelawadee" panose="020B0502040204020203" pitchFamily="34" charset="-34"/>
                <a:cs typeface="Leelawadee" panose="020B0502040204020203" pitchFamily="34" charset="-34"/>
              </a:rPr>
              <a:t>Gerais</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and of </a:t>
            </a:r>
            <a:r>
              <a:rPr lang="en-US" sz="1200" dirty="0" err="1" smtClean="0">
                <a:solidFill>
                  <a:schemeClr val="tx1">
                    <a:lumMod val="75000"/>
                    <a:lumOff val="25000"/>
                  </a:schemeClr>
                </a:solidFill>
                <a:latin typeface="Leelawadee" panose="020B0502040204020203" pitchFamily="34" charset="-34"/>
                <a:cs typeface="Leelawadee" panose="020B0502040204020203" pitchFamily="34" charset="-34"/>
              </a:rPr>
              <a:t>Espirito</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Santo and by Federal environmental agencies ordered a deposit in the amount of </a:t>
            </a:r>
            <a:r>
              <a:rPr lang="en-US" sz="1200" b="1" dirty="0" smtClean="0">
                <a:solidFill>
                  <a:schemeClr val="tx1">
                    <a:lumMod val="75000"/>
                    <a:lumOff val="25000"/>
                  </a:schemeClr>
                </a:solidFill>
                <a:latin typeface="Leelawadee" panose="020B0502040204020203" pitchFamily="34" charset="-34"/>
                <a:cs typeface="Leelawadee" panose="020B0502040204020203" pitchFamily="34" charset="-34"/>
              </a:rPr>
              <a:t>R$ 1,2 billion for the recovery of damages caused</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a:t>
            </a:r>
          </a:p>
          <a:p>
            <a:pPr marL="285750" indent="-285750" algn="just">
              <a:buClr>
                <a:srgbClr val="C00000"/>
              </a:buClr>
              <a:buFont typeface="Arial" panose="020B0604020202020204" pitchFamily="34" charset="0"/>
              <a:buChar char="•"/>
            </a:pP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Such amount corresponds to the first installment of the total amount of R$ 20 billion. </a:t>
            </a:r>
          </a:p>
          <a:p>
            <a:pPr marL="285750" indent="-285750" algn="just">
              <a:buClr>
                <a:srgbClr val="C00000"/>
              </a:buClr>
              <a:buFont typeface="Arial" panose="020B0604020202020204" pitchFamily="34" charset="0"/>
              <a:buChar char="•"/>
            </a:pP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Minas </a:t>
            </a:r>
            <a:r>
              <a:rPr lang="en-US" sz="1200" dirty="0" err="1" smtClean="0">
                <a:solidFill>
                  <a:schemeClr val="tx1">
                    <a:lumMod val="75000"/>
                    <a:lumOff val="25000"/>
                  </a:schemeClr>
                </a:solidFill>
                <a:latin typeface="Leelawadee" panose="020B0502040204020203" pitchFamily="34" charset="-34"/>
                <a:cs typeface="Leelawadee" panose="020B0502040204020203" pitchFamily="34" charset="-34"/>
              </a:rPr>
              <a:t>Gerais</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Court of Justice has already accepted about 50 thousand individual lawsuits motivated by the contamination of the Rio </a:t>
            </a:r>
            <a:r>
              <a:rPr lang="en-US" sz="1200" dirty="0" err="1" smtClean="0">
                <a:solidFill>
                  <a:schemeClr val="tx1">
                    <a:lumMod val="75000"/>
                    <a:lumOff val="25000"/>
                  </a:schemeClr>
                </a:solidFill>
                <a:latin typeface="Leelawadee" panose="020B0502040204020203" pitchFamily="34" charset="-34"/>
                <a:cs typeface="Leelawadee" panose="020B0502040204020203" pitchFamily="34" charset="-34"/>
              </a:rPr>
              <a:t>Doce</a:t>
            </a:r>
            <a:r>
              <a:rPr lang="en-US" sz="1200" dirty="0" smtClean="0">
                <a:solidFill>
                  <a:schemeClr val="tx1">
                    <a:lumMod val="75000"/>
                    <a:lumOff val="25000"/>
                  </a:schemeClr>
                </a:solidFill>
                <a:latin typeface="Leelawadee" panose="020B0502040204020203" pitchFamily="34" charset="-34"/>
                <a:cs typeface="Leelawadee" panose="020B0502040204020203" pitchFamily="34" charset="-34"/>
              </a:rPr>
              <a:t> waters.</a:t>
            </a:r>
          </a:p>
          <a:p>
            <a:pPr marL="285750" indent="-285750" algn="just">
              <a:buClr>
                <a:srgbClr val="C00000"/>
              </a:buClr>
              <a:buFont typeface="Arial" panose="020B0604020202020204" pitchFamily="34" charset="0"/>
              <a:buChar char="•"/>
            </a:pPr>
            <a:endParaRPr lang="en-US"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Arial" panose="020B0604020202020204" pitchFamily="34" charset="0"/>
              <a:buChar char="•"/>
            </a:pPr>
            <a:endParaRPr lang="pt-BR" sz="1400" dirty="0">
              <a:solidFill>
                <a:schemeClr val="tx1">
                  <a:lumMod val="75000"/>
                  <a:lumOff val="25000"/>
                </a:schemeClr>
              </a:solidFill>
              <a:latin typeface="Leelawadee" panose="020B0502040204020203" pitchFamily="34" charset="-34"/>
              <a:cs typeface="Leelawadee" panose="020B0502040204020203" pitchFamily="34" charset="-34"/>
            </a:endParaRPr>
          </a:p>
        </p:txBody>
      </p:sp>
      <p:pic>
        <p:nvPicPr>
          <p:cNvPr id="3074" name="Imagem 1" descr="Peixe na lama de mineração, no Rio Doce — Foto: Leonardo Merçon/ Instituto Últimos Refúg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088" y="1838484"/>
            <a:ext cx="3168352" cy="3998170"/>
          </a:xfrm>
          <a:prstGeom prst="rect">
            <a:avLst/>
          </a:prstGeom>
          <a:noFill/>
          <a:ln w="9525">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6"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7"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Ações Judiciais</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sp>
        <p:nvSpPr>
          <p:cNvPr id="8" name="CaixaDeTexto 7"/>
          <p:cNvSpPr txBox="1"/>
          <p:nvPr/>
        </p:nvSpPr>
        <p:spPr>
          <a:xfrm>
            <a:off x="4716016" y="1838483"/>
            <a:ext cx="4108668" cy="3970318"/>
          </a:xfrm>
          <a:prstGeom prst="rect">
            <a:avLst/>
          </a:prstGeom>
          <a:noFill/>
        </p:spPr>
        <p:txBody>
          <a:bodyPr wrap="square" rtlCol="0">
            <a:spAutoFit/>
          </a:bodyPr>
          <a:lstStyle/>
          <a:p>
            <a:pPr algn="just">
              <a:buClr>
                <a:srgbClr val="C00000"/>
              </a:buClr>
            </a:pPr>
            <a:r>
              <a:rPr lang="en-US" sz="1400" b="1" dirty="0" smtClean="0">
                <a:solidFill>
                  <a:schemeClr val="tx1">
                    <a:lumMod val="75000"/>
                    <a:lumOff val="25000"/>
                  </a:schemeClr>
                </a:solidFill>
                <a:latin typeface="Leelawadee" panose="020B0502040204020203" pitchFamily="34" charset="-34"/>
                <a:cs typeface="Leelawadee" panose="020B0502040204020203" pitchFamily="34" charset="-34"/>
              </a:rPr>
              <a:t>Civil Lawsuits</a:t>
            </a:r>
          </a:p>
          <a:p>
            <a:pPr algn="just">
              <a:buClr>
                <a:srgbClr val="C00000"/>
              </a:buClr>
            </a:pPr>
            <a:endParaRPr lang="en-US"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The collapse of the dam made </a:t>
            </a:r>
            <a:r>
              <a:rPr lang="en-US" sz="1400" dirty="0" err="1" smtClean="0">
                <a:solidFill>
                  <a:schemeClr val="tx1">
                    <a:lumMod val="75000"/>
                    <a:lumOff val="25000"/>
                  </a:schemeClr>
                </a:solidFill>
                <a:latin typeface="Leelawadee" panose="020B0502040204020203" pitchFamily="34" charset="-34"/>
                <a:cs typeface="Leelawadee" panose="020B0502040204020203" pitchFamily="34" charset="-34"/>
              </a:rPr>
              <a:t>Samarco</a:t>
            </a: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 the target of thousands of civil lawsuits, such as, for example, compensation to school teachers of that area, compensation for cars buried in the mud, compensation to fishermen from the area, indemnification for the losses of their houses and etc.</a:t>
            </a:r>
          </a:p>
          <a:p>
            <a:pPr algn="just">
              <a:buClr>
                <a:srgbClr val="C00000"/>
              </a:buClr>
            </a:pPr>
            <a:endParaRPr lang="en-US"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n-US" sz="1400" b="1" dirty="0" smtClean="0">
                <a:solidFill>
                  <a:schemeClr val="tx1">
                    <a:lumMod val="75000"/>
                    <a:lumOff val="25000"/>
                  </a:schemeClr>
                </a:solidFill>
                <a:latin typeface="Leelawadee" panose="020B0502040204020203" pitchFamily="34" charset="-34"/>
                <a:cs typeface="Leelawadee" panose="020B0502040204020203" pitchFamily="34" charset="-34"/>
              </a:rPr>
              <a:t>Labor Agreements</a:t>
            </a:r>
          </a:p>
          <a:p>
            <a:pPr algn="just">
              <a:buClr>
                <a:srgbClr val="C00000"/>
              </a:buClr>
            </a:pPr>
            <a:endParaRPr lang="en-US" sz="1400" b="1"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n-US" sz="1400" dirty="0" err="1" smtClean="0">
                <a:solidFill>
                  <a:schemeClr val="tx1">
                    <a:lumMod val="75000"/>
                    <a:lumOff val="25000"/>
                  </a:schemeClr>
                </a:solidFill>
                <a:latin typeface="Leelawadee" panose="020B0502040204020203" pitchFamily="34" charset="-34"/>
                <a:cs typeface="Leelawadee" panose="020B0502040204020203" pitchFamily="34" charset="-34"/>
              </a:rPr>
              <a:t>Samarco</a:t>
            </a: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 committed not to collectively layoff until 31 March, 2017. Simultaneously it was compelled to adopt several legal labor mechanisms such as  paid leave of absence, collective vacations and layoffs.</a:t>
            </a:r>
          </a:p>
          <a:p>
            <a:pPr algn="just">
              <a:buClr>
                <a:srgbClr val="C00000"/>
              </a:buClr>
            </a:pPr>
            <a:endParaRPr lang="pt-BR" sz="1400" dirty="0">
              <a:solidFill>
                <a:schemeClr val="tx1">
                  <a:lumMod val="75000"/>
                  <a:lumOff val="25000"/>
                </a:schemeClr>
              </a:solidFill>
              <a:latin typeface="Leelawadee" panose="020B0502040204020203" pitchFamily="34" charset="-34"/>
              <a:cs typeface="Leelawadee" panose="020B0502040204020203" pitchFamily="34" charset="-34"/>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31" y="2060848"/>
            <a:ext cx="4108812" cy="345638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438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6"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7"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Ações Judiciais</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sp>
        <p:nvSpPr>
          <p:cNvPr id="10" name="CaixaDeTexto 9"/>
          <p:cNvSpPr txBox="1"/>
          <p:nvPr/>
        </p:nvSpPr>
        <p:spPr>
          <a:xfrm>
            <a:off x="442804" y="1628800"/>
            <a:ext cx="8150654" cy="3108543"/>
          </a:xfrm>
          <a:prstGeom prst="rect">
            <a:avLst/>
          </a:prstGeom>
          <a:noFill/>
        </p:spPr>
        <p:txBody>
          <a:bodyPr wrap="square" rtlCol="0">
            <a:spAutoFit/>
          </a:bodyPr>
          <a:lstStyle/>
          <a:p>
            <a:pPr algn="just">
              <a:buClr>
                <a:srgbClr val="C00000"/>
              </a:buClr>
            </a:pPr>
            <a:r>
              <a:rPr lang="en-US" sz="1400" b="1" dirty="0" smtClean="0">
                <a:solidFill>
                  <a:schemeClr val="tx1">
                    <a:lumMod val="75000"/>
                    <a:lumOff val="25000"/>
                  </a:schemeClr>
                </a:solidFill>
                <a:latin typeface="Leelawadee" panose="020B0502040204020203" pitchFamily="34" charset="-34"/>
                <a:cs typeface="Leelawadee" panose="020B0502040204020203" pitchFamily="34" charset="-34"/>
              </a:rPr>
              <a:t>International Lawsuit</a:t>
            </a:r>
          </a:p>
          <a:p>
            <a:pPr algn="just">
              <a:buClr>
                <a:srgbClr val="C00000"/>
              </a:buClr>
            </a:pPr>
            <a:endParaRPr lang="en-US"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The Anglo-Australian mining company BHP Billiton published this Monday (23) that it had been notified in a collective lawsuit filed in Australia, for the noncompliance of its obligation to inform its investors. </a:t>
            </a:r>
          </a:p>
          <a:p>
            <a:pPr algn="just">
              <a:buClr>
                <a:srgbClr val="C00000"/>
              </a:buClr>
            </a:pPr>
            <a:endParaRPr lang="en-US"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fontAlgn="base"/>
            <a:r>
              <a:rPr lang="en-US" sz="1400" dirty="0" smtClean="0">
                <a:solidFill>
                  <a:schemeClr val="tx1">
                    <a:lumMod val="75000"/>
                    <a:lumOff val="25000"/>
                  </a:schemeClr>
                </a:solidFill>
                <a:latin typeface="Leelawadee" panose="020B0502040204020203" pitchFamily="34" charset="-34"/>
                <a:cs typeface="Leelawadee" panose="020B0502040204020203" pitchFamily="34" charset="-34"/>
              </a:rPr>
              <a:t>The lawsuit claims for losses suffered by the company’s shareholders between October 2013 and November 2015 as the result from the drop in BHP’s shares value. Approximately 3.000 investors joined forces to file a collective  lawsuit. In this period, BHP’s shares dropped 22% in Sydney’s Stock Market and 23% in London and Johannesburg.</a:t>
            </a:r>
          </a:p>
          <a:p>
            <a:pPr algn="just">
              <a:buClr>
                <a:srgbClr val="C00000"/>
              </a:buClr>
            </a:pPr>
            <a:endParaRPr lang="pt-BR" sz="1400" dirty="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a:solidFill>
                <a:schemeClr val="tx1">
                  <a:lumMod val="75000"/>
                  <a:lumOff val="25000"/>
                </a:schemeClr>
              </a:solidFill>
              <a:latin typeface="Leelawadee" panose="020B0502040204020203" pitchFamily="34" charset="-34"/>
              <a:cs typeface="Leelawadee" panose="020B0502040204020203" pitchFamily="34" charset="-34"/>
            </a:endParaRPr>
          </a:p>
        </p:txBody>
      </p:sp>
      <p:pic>
        <p:nvPicPr>
          <p:cNvPr id="5122" name="Picture 2" descr="C:\Users\carlos.reis\Desktop\desastre-mariana-5192582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660" y="4005064"/>
            <a:ext cx="5014941" cy="2030352"/>
          </a:xfrm>
          <a:prstGeom prst="rect">
            <a:avLst/>
          </a:prstGeom>
          <a:no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0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6632"/>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1"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2"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Bill #767 / 2015</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pic>
        <p:nvPicPr>
          <p:cNvPr id="13" name="Picture 5" descr="C:\Users\carlos.reis\Downloads\documents-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85" y="737292"/>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71600" y="1916832"/>
            <a:ext cx="6840760" cy="3416320"/>
          </a:xfrm>
          <a:prstGeom prst="rect">
            <a:avLst/>
          </a:prstGeom>
          <a:noFill/>
        </p:spPr>
        <p:txBody>
          <a:bodyPr wrap="square" rtlCol="0">
            <a:spAutoFit/>
          </a:bodyPr>
          <a:lstStyle/>
          <a:p>
            <a:pPr algn="just"/>
            <a:r>
              <a:rPr lang="en-US" dirty="0" smtClean="0"/>
              <a:t>“Amendment of Law #6.938, of 31 </a:t>
            </a:r>
            <a:r>
              <a:rPr lang="en-US" dirty="0" err="1" smtClean="0"/>
              <a:t>agosto</a:t>
            </a:r>
            <a:r>
              <a:rPr lang="en-US" dirty="0" smtClean="0"/>
              <a:t>, 1981 (Brazilian Environment Policy), to allow the claim for Environmental Insurance whenever it becomes necessary to have an Environmental Impact Study (EIS) and a Environmental Impact Report (EIR) </a:t>
            </a:r>
            <a:r>
              <a:rPr lang="en-US" b="1" dirty="0" smtClean="0"/>
              <a:t>approved by the Senate </a:t>
            </a:r>
            <a:r>
              <a:rPr lang="en-US" dirty="0" smtClean="0"/>
              <a:t>and forwarded to the </a:t>
            </a:r>
            <a:r>
              <a:rPr lang="en-US" b="1" dirty="0" smtClean="0"/>
              <a:t>House of Representatives for Revision</a:t>
            </a:r>
            <a:r>
              <a:rPr lang="en-US" dirty="0" smtClean="0"/>
              <a:t>.”</a:t>
            </a:r>
          </a:p>
          <a:p>
            <a:pPr algn="just"/>
            <a:endParaRPr lang="en-US" dirty="0" smtClean="0"/>
          </a:p>
          <a:p>
            <a:pPr algn="just"/>
            <a:endParaRPr lang="en-US" dirty="0" smtClean="0"/>
          </a:p>
          <a:p>
            <a:pPr algn="just"/>
            <a:r>
              <a:rPr lang="en-US" dirty="0" smtClean="0"/>
              <a:t>Presented to the Senate immediately after Mariana’s environmental disaster, the Bill creates a compulsory environmental insurance </a:t>
            </a:r>
            <a:r>
              <a:rPr lang="en-US" b="1" dirty="0" smtClean="0"/>
              <a:t>as a pre-condition for the granting of an environmental license for the initiation of operation of enterprises or activities using environmental resources</a:t>
            </a:r>
            <a:r>
              <a:rPr lang="en-US" dirty="0" smtClean="0"/>
              <a:t>. </a:t>
            </a:r>
            <a:endParaRPr lang="en-US" dirty="0"/>
          </a:p>
        </p:txBody>
      </p:sp>
    </p:spTree>
    <p:extLst>
      <p:ext uri="{BB962C8B-B14F-4D97-AF65-F5344CB8AC3E}">
        <p14:creationId xmlns:p14="http://schemas.microsoft.com/office/powerpoint/2010/main" val="214865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1"/>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1"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2"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BILL #10.794 / 2018</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pic>
        <p:nvPicPr>
          <p:cNvPr id="13" name="Picture 5" descr="C:\Users\carlos.reis\Downloads\documents-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85" y="737292"/>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71600" y="1916832"/>
            <a:ext cx="6840760" cy="2585323"/>
          </a:xfrm>
          <a:prstGeom prst="rect">
            <a:avLst/>
          </a:prstGeom>
          <a:noFill/>
        </p:spPr>
        <p:txBody>
          <a:bodyPr wrap="square" rtlCol="0">
            <a:spAutoFit/>
          </a:bodyPr>
          <a:lstStyle/>
          <a:p>
            <a:r>
              <a:rPr lang="en-US" b="1" dirty="0" smtClean="0"/>
              <a:t>Author: </a:t>
            </a:r>
            <a:r>
              <a:rPr lang="en-US" dirty="0" smtClean="0"/>
              <a:t>Senate – Senator </a:t>
            </a:r>
            <a:r>
              <a:rPr lang="en-US" dirty="0" err="1" smtClean="0"/>
              <a:t>Vaudir</a:t>
            </a:r>
            <a:r>
              <a:rPr lang="en-US" dirty="0" smtClean="0"/>
              <a:t> </a:t>
            </a:r>
            <a:r>
              <a:rPr lang="en-US" dirty="0" err="1" smtClean="0"/>
              <a:t>Raupp</a:t>
            </a:r>
            <a:r>
              <a:rPr lang="en-US" dirty="0" smtClean="0"/>
              <a:t> - MDB/RO</a:t>
            </a:r>
          </a:p>
          <a:p>
            <a:endParaRPr lang="en-US" b="1" dirty="0" smtClean="0"/>
          </a:p>
          <a:p>
            <a:r>
              <a:rPr lang="en-US" b="1" dirty="0" smtClean="0"/>
              <a:t>Status:</a:t>
            </a:r>
            <a:r>
              <a:rPr lang="en-US" dirty="0" smtClean="0"/>
              <a:t> approved by the Senate and forwarded to the House of Representatives; it is awaiting for a Rapporteur to be appointed by the Committee of Constitution, Justice and Citizenship (CCJC)</a:t>
            </a:r>
          </a:p>
          <a:p>
            <a:endParaRPr lang="en-US" b="1" dirty="0" smtClean="0"/>
          </a:p>
          <a:p>
            <a:r>
              <a:rPr lang="en-US" b="1" dirty="0" smtClean="0"/>
              <a:t>Origin:</a:t>
            </a:r>
            <a:r>
              <a:rPr lang="en-US" dirty="0" smtClean="0"/>
              <a:t> PLS 767/2015</a:t>
            </a:r>
          </a:p>
          <a:p>
            <a:r>
              <a:rPr lang="pt-BR" dirty="0"/>
              <a:t/>
            </a:r>
            <a:br>
              <a:rPr lang="pt-BR" dirty="0"/>
            </a:br>
            <a:r>
              <a:rPr lang="pt-BR" dirty="0" smtClean="0"/>
              <a:t>, </a:t>
            </a:r>
            <a:endParaRPr lang="pt-BR" dirty="0"/>
          </a:p>
        </p:txBody>
      </p:sp>
    </p:spTree>
    <p:extLst>
      <p:ext uri="{BB962C8B-B14F-4D97-AF65-F5344CB8AC3E}">
        <p14:creationId xmlns:p14="http://schemas.microsoft.com/office/powerpoint/2010/main" val="427456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1"/>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1"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2"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Bill #10.794 / 2018</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pic>
        <p:nvPicPr>
          <p:cNvPr id="13" name="Picture 5" descr="C:\Users\carlos.reis\Downloads\documents-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85" y="737292"/>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71600" y="1988840"/>
            <a:ext cx="6840760" cy="3539430"/>
          </a:xfrm>
          <a:prstGeom prst="rect">
            <a:avLst/>
          </a:prstGeom>
          <a:noFill/>
        </p:spPr>
        <p:txBody>
          <a:bodyPr wrap="square" rtlCol="0">
            <a:spAutoFit/>
          </a:bodyPr>
          <a:lstStyle/>
          <a:p>
            <a:r>
              <a:rPr lang="en-US" sz="1400" dirty="0" smtClean="0"/>
              <a:t>Article 1</a:t>
            </a:r>
            <a:r>
              <a:rPr lang="en-US" sz="1400" baseline="30000" dirty="0" smtClean="0"/>
              <a:t>st</a:t>
            </a:r>
            <a:r>
              <a:rPr lang="en-US" sz="1400" dirty="0" smtClean="0"/>
              <a:t> - Article 10 of Law #6.938 of 31 August, 1981 (Brazilian Environment Policy), is now in force added by the following §§ 5</a:t>
            </a:r>
            <a:r>
              <a:rPr lang="en-US" sz="1400" baseline="30000" dirty="0" smtClean="0"/>
              <a:t>th</a:t>
            </a:r>
            <a:r>
              <a:rPr lang="en-US" sz="1400" dirty="0" smtClean="0"/>
              <a:t> and 6</a:t>
            </a:r>
            <a:r>
              <a:rPr lang="en-US" sz="1400" baseline="30000" dirty="0" smtClean="0"/>
              <a:t>th</a:t>
            </a:r>
            <a:r>
              <a:rPr lang="en-US" sz="1400" dirty="0" smtClean="0"/>
              <a:t>:</a:t>
            </a:r>
          </a:p>
          <a:p>
            <a:r>
              <a:rPr lang="en-US" sz="1400" b="1" dirty="0" smtClean="0"/>
              <a:t>“Art. 10</a:t>
            </a:r>
            <a:r>
              <a:rPr lang="en-US" sz="1400" dirty="0" smtClean="0"/>
              <a:t>. ............................................................................................. ...........</a:t>
            </a:r>
          </a:p>
          <a:p>
            <a:r>
              <a:rPr lang="en-US" sz="1400" b="1" dirty="0" smtClean="0"/>
              <a:t>§ 5</a:t>
            </a:r>
            <a:r>
              <a:rPr lang="en-US" sz="1400" b="1" baseline="30000" dirty="0" smtClean="0"/>
              <a:t>th</a:t>
            </a:r>
            <a:r>
              <a:rPr lang="en-US" sz="1400" b="1" dirty="0" smtClean="0"/>
              <a:t> </a:t>
            </a:r>
            <a:r>
              <a:rPr lang="en-US" sz="1400" dirty="0" smtClean="0"/>
              <a:t>Without any harm to all </a:t>
            </a:r>
            <a:r>
              <a:rPr lang="en-US" sz="1400" smtClean="0"/>
              <a:t>other requirements </a:t>
            </a:r>
            <a:r>
              <a:rPr lang="en-US" sz="1400" dirty="0" smtClean="0"/>
              <a:t>applicable to environmental licensing, the licensing environmental agency shall be consulted whenever it is necessary the preparation of an Environmental Impact Study (EIS) and an Environmental Impact Report (EIR) as set forth in insert XIII of Article 9 of this Law, about the need to present </a:t>
            </a:r>
            <a:r>
              <a:rPr lang="en-US" sz="1400" b="1" dirty="0" smtClean="0"/>
              <a:t>evidence on the hiring of environmental insurance </a:t>
            </a:r>
            <a:r>
              <a:rPr lang="en-US" sz="1400" dirty="0" smtClean="0"/>
              <a:t>as a </a:t>
            </a:r>
            <a:r>
              <a:rPr lang="en-US" sz="1400" b="1" dirty="0" smtClean="0"/>
              <a:t>condition for the granting of an Environmental License for the starting of the operation of an enterprise or activities that use environmental resources</a:t>
            </a:r>
            <a:r>
              <a:rPr lang="en-US" sz="1400" dirty="0" smtClean="0"/>
              <a:t>, effectively or potentially pollutant or capable, in any way or form, of causing any environmental degradation. </a:t>
            </a:r>
          </a:p>
          <a:p>
            <a:r>
              <a:rPr lang="en-US" sz="1400" b="1" dirty="0" smtClean="0"/>
              <a:t>§ 6º </a:t>
            </a:r>
            <a:r>
              <a:rPr lang="en-US" sz="1400" dirty="0" smtClean="0"/>
              <a:t>The amount insured in the environmental insurance shall be set during the licensing initial phase by the licensing environmental agency, following objective criteria established in the Regulation. (NR) </a:t>
            </a:r>
          </a:p>
          <a:p>
            <a:r>
              <a:rPr lang="en-US" sz="1400" b="1" dirty="0" smtClean="0"/>
              <a:t>Art. 2º </a:t>
            </a:r>
            <a:r>
              <a:rPr lang="en-US" sz="1400" dirty="0" smtClean="0"/>
              <a:t>This Law becomes valid and in full force on the date of its publication. Senate, 26 June, 2018.”</a:t>
            </a:r>
            <a:endParaRPr lang="en-US" sz="1400" dirty="0"/>
          </a:p>
        </p:txBody>
      </p:sp>
    </p:spTree>
    <p:extLst>
      <p:ext uri="{BB962C8B-B14F-4D97-AF65-F5344CB8AC3E}">
        <p14:creationId xmlns:p14="http://schemas.microsoft.com/office/powerpoint/2010/main" val="146439137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786</Words>
  <Application>Microsoft Office PowerPoint</Application>
  <PresentationFormat>Apresentação na tela (4:3)</PresentationFormat>
  <Paragraphs>57</Paragraphs>
  <Slides>9</Slides>
  <Notes>0</Notes>
  <HiddenSlides>0</HiddenSlides>
  <MMClips>0</MMClips>
  <ScaleCrop>false</ScaleCrop>
  <HeadingPairs>
    <vt:vector size="4" baseType="variant">
      <vt:variant>
        <vt:lpstr>Tema</vt:lpstr>
      </vt:variant>
      <vt:variant>
        <vt:i4>1</vt:i4>
      </vt:variant>
      <vt:variant>
        <vt:lpstr>Títulos de slides</vt:lpstr>
      </vt:variant>
      <vt:variant>
        <vt:i4>9</vt:i4>
      </vt:variant>
    </vt:vector>
  </HeadingPairs>
  <TitlesOfParts>
    <vt:vector size="10"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Cesar Pereira dos Reis</dc:creator>
  <cp:lastModifiedBy>Maria da Gloria Faria / SEJUR</cp:lastModifiedBy>
  <cp:revision>35</cp:revision>
  <dcterms:created xsi:type="dcterms:W3CDTF">2018-10-08T19:05:27Z</dcterms:created>
  <dcterms:modified xsi:type="dcterms:W3CDTF">2018-10-11T17:08:02Z</dcterms:modified>
</cp:coreProperties>
</file>